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6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745" r:id="rId2"/>
    <p:sldMasterId id="2147483765" r:id="rId3"/>
    <p:sldMasterId id="2147483781" r:id="rId4"/>
    <p:sldMasterId id="2147483801" r:id="rId5"/>
    <p:sldMasterId id="2147483709" r:id="rId6"/>
    <p:sldMasterId id="2147483729" r:id="rId7"/>
  </p:sldMasterIdLst>
  <p:notesMasterIdLst>
    <p:notesMasterId r:id="rId17"/>
  </p:notesMasterIdLst>
  <p:handoutMasterIdLst>
    <p:handoutMasterId r:id="rId18"/>
  </p:handoutMasterIdLst>
  <p:sldIdLst>
    <p:sldId id="18696" r:id="rId8"/>
    <p:sldId id="18676" r:id="rId9"/>
    <p:sldId id="18690" r:id="rId10"/>
    <p:sldId id="18695" r:id="rId11"/>
    <p:sldId id="18694" r:id="rId12"/>
    <p:sldId id="18693" r:id="rId13"/>
    <p:sldId id="18697" r:id="rId14"/>
    <p:sldId id="18677" r:id="rId15"/>
    <p:sldId id="18678" r:id="rId16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A9CE"/>
    <a:srgbClr val="001D34"/>
    <a:srgbClr val="3D5D6B"/>
    <a:srgbClr val="007A53"/>
    <a:srgbClr val="004B87"/>
    <a:srgbClr val="DADB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6327" autoAdjust="0"/>
  </p:normalViewPr>
  <p:slideViewPr>
    <p:cSldViewPr showGuides="1">
      <p:cViewPr varScale="1">
        <p:scale>
          <a:sx n="170" d="100"/>
          <a:sy n="170" d="100"/>
        </p:scale>
        <p:origin x="1160" y="176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2" d="100"/>
        <a:sy n="162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18/9/2024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18/9/2024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996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1000" dirty="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06DC2-4C63-CE6E-8989-E5CBD84A96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60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1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1AF00-555A-4FD8-DF4E-B5BCF4779C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59" y="409582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4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90276-62BF-55D4-CEF4-D7FFC9C59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59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54370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3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image" Target="../media/image5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5.sv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0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image" Target="../media/image7.emf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108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824" r:id="rId4"/>
    <p:sldLayoutId id="2147483826" r:id="rId5"/>
    <p:sldLayoutId id="2147483825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827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3.emf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20.png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19.png"/><Relationship Id="rId10" Type="http://schemas.openxmlformats.org/officeDocument/2006/relationships/image" Target="../media/image28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3.em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244695-FC49-E0AB-9560-4AF20DB3A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64" y="750346"/>
            <a:ext cx="3960440" cy="2315787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CoFI</a:t>
            </a:r>
            <a:r>
              <a:rPr lang="en-US" dirty="0"/>
              <a:t> to experiment with geophysical inversion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D9E91-8D01-5437-AD11-15F68073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75321"/>
            <a:ext cx="4320480" cy="3256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7C003B-C33D-A684-D68A-9A003534D37E}"/>
              </a:ext>
            </a:extLst>
          </p:cNvPr>
          <p:cNvSpPr txBox="1"/>
          <p:nvPr/>
        </p:nvSpPr>
        <p:spPr>
          <a:xfrm>
            <a:off x="409874" y="3671990"/>
            <a:ext cx="2364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0" i="1" dirty="0">
                <a:solidFill>
                  <a:schemeClr val="bg1"/>
                </a:solidFill>
                <a:effectLst/>
                <a:latin typeface="Linux Libertine"/>
              </a:rPr>
              <a:t>The Anatomy Lesson of Dr. </a:t>
            </a:r>
            <a:r>
              <a:rPr lang="en-AU" sz="1000" b="0" i="1" dirty="0" err="1">
                <a:solidFill>
                  <a:schemeClr val="bg1"/>
                </a:solidFill>
                <a:effectLst/>
                <a:latin typeface="Linux Libertine"/>
              </a:rPr>
              <a:t>Nicolaes</a:t>
            </a:r>
            <a:r>
              <a:rPr lang="en-AU" sz="1000" b="0" i="1" dirty="0">
                <a:solidFill>
                  <a:schemeClr val="bg1"/>
                </a:solidFill>
                <a:effectLst/>
                <a:latin typeface="Linux Libertine"/>
              </a:rPr>
              <a:t> </a:t>
            </a:r>
            <a:r>
              <a:rPr lang="en-AU" sz="1000" b="0" i="1" dirty="0" err="1">
                <a:solidFill>
                  <a:schemeClr val="bg1"/>
                </a:solidFill>
                <a:effectLst/>
                <a:latin typeface="Linux Libertine"/>
              </a:rPr>
              <a:t>Tulp</a:t>
            </a:r>
            <a:endParaRPr lang="en-AU" sz="1000" b="0" i="0" dirty="0">
              <a:solidFill>
                <a:schemeClr val="bg1"/>
              </a:solidFill>
              <a:effectLst/>
              <a:latin typeface="Linux Libertin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3D440C-EF2F-AF0F-AB24-E0DF0B59B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10AF12-763F-800F-4286-DE8A41176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4542334"/>
            <a:ext cx="1253984" cy="582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499D1-2976-202C-FA90-A1AB6329F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168" y="4618119"/>
            <a:ext cx="440332" cy="430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A3F364-8A7A-7D9D-F6DF-59DB313C6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382" y="4618119"/>
            <a:ext cx="1784940" cy="4308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64C674-0AF2-D955-BA25-25AB0BDEAA44}"/>
              </a:ext>
            </a:extLst>
          </p:cNvPr>
          <p:cNvSpPr txBox="1"/>
          <p:nvPr/>
        </p:nvSpPr>
        <p:spPr>
          <a:xfrm>
            <a:off x="4635272" y="4150960"/>
            <a:ext cx="458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effectLst/>
                <a:latin typeface="Helvetica Neue" panose="02000503000000020004" pitchFamily="2" charset="0"/>
              </a:rPr>
              <a:t>A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Co</a:t>
            </a:r>
            <a:r>
              <a:rPr lang="en-AU" dirty="0">
                <a:effectLst/>
                <a:latin typeface="Helvetica Neue" panose="02000503000000020004" pitchFamily="2" charset="0"/>
              </a:rPr>
              <a:t>mmon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F</a:t>
            </a:r>
            <a:r>
              <a:rPr lang="en-AU" dirty="0">
                <a:effectLst/>
                <a:latin typeface="Helvetica Neue" panose="02000503000000020004" pitchFamily="2" charset="0"/>
              </a:rPr>
              <a:t>ramework for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I</a:t>
            </a:r>
            <a:r>
              <a:rPr lang="en-AU" dirty="0">
                <a:effectLst/>
                <a:latin typeface="Helvetica Neue" panose="02000503000000020004" pitchFamily="2" charset="0"/>
              </a:rPr>
              <a:t>nference </a:t>
            </a:r>
          </a:p>
        </p:txBody>
      </p:sp>
    </p:spTree>
    <p:extLst>
      <p:ext uri="{BB962C8B-B14F-4D97-AF65-F5344CB8AC3E}">
        <p14:creationId xmlns:p14="http://schemas.microsoft.com/office/powerpoint/2010/main" val="1371819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92D53ED-7C32-1F19-5E5D-162D4397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06" y="2605950"/>
            <a:ext cx="2239241" cy="11899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AA69A6-7EC3-C877-7373-53802334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Mineral exploration is about possibilities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BA4328F-D2AB-9AB0-0E23-87CBFFD41C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2</a:t>
            </a:fld>
            <a:r>
              <a:rPr lang="en-AU" dirty="0"/>
              <a:t> </a:t>
            </a:r>
          </a:p>
        </p:txBody>
      </p:sp>
      <p:pic>
        <p:nvPicPr>
          <p:cNvPr id="12" name="Picture 11" descr="A diagram of a model&#10;&#10;Description automatically generated">
            <a:extLst>
              <a:ext uri="{FF2B5EF4-FFF2-40B4-BE49-F238E27FC236}">
                <a16:creationId xmlns:a16="http://schemas.microsoft.com/office/drawing/2014/main" id="{F48165F2-18C9-74CF-1D08-130A75787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4" y="2934272"/>
            <a:ext cx="2175627" cy="1189935"/>
          </a:xfrm>
          <a:prstGeom prst="rect">
            <a:avLst/>
          </a:prstGeom>
        </p:spPr>
      </p:pic>
      <p:pic>
        <p:nvPicPr>
          <p:cNvPr id="13" name="Picture 12" descr="A yellow and green triangle pattern&#10;&#10;Description automatically generated with medium confidence">
            <a:extLst>
              <a:ext uri="{FF2B5EF4-FFF2-40B4-BE49-F238E27FC236}">
                <a16:creationId xmlns:a16="http://schemas.microsoft.com/office/drawing/2014/main" id="{528557AE-2045-21EC-2CB0-480AF021B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84" y="2605951"/>
            <a:ext cx="2425115" cy="11899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F80066-DAA1-6830-D202-F58E2678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967" y="1492599"/>
            <a:ext cx="696492" cy="21570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B44A29-1657-188E-EE91-380F2ED8A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7824" y="1331142"/>
            <a:ext cx="2416098" cy="12593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495ED6-AF97-D610-17E2-F9317D6974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89" y="970420"/>
            <a:ext cx="2085403" cy="15372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A0EC05-DB6A-DC02-B4B5-43910CE3878A}"/>
              </a:ext>
            </a:extLst>
          </p:cNvPr>
          <p:cNvSpPr txBox="1"/>
          <p:nvPr/>
        </p:nvSpPr>
        <p:spPr>
          <a:xfrm>
            <a:off x="7107472" y="1839605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Newton step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25E0A660-E5C3-C23D-9107-70E14432616B}"/>
              </a:ext>
            </a:extLst>
          </p:cNvPr>
          <p:cNvSpPr txBox="1">
            <a:spLocks/>
          </p:cNvSpPr>
          <p:nvPr/>
        </p:nvSpPr>
        <p:spPr>
          <a:xfrm>
            <a:off x="3991122" y="1093969"/>
            <a:ext cx="5629502" cy="3449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err="1"/>
              <a:t>CoFI</a:t>
            </a:r>
            <a:r>
              <a:rPr lang="en-US" sz="1600" b="1" dirty="0"/>
              <a:t> - Co</a:t>
            </a:r>
            <a:r>
              <a:rPr lang="en-US" sz="1600" dirty="0"/>
              <a:t>mmon </a:t>
            </a:r>
            <a:r>
              <a:rPr lang="en-US" sz="1600" b="1" dirty="0"/>
              <a:t>F</a:t>
            </a:r>
            <a:r>
              <a:rPr lang="en-US" sz="1600" dirty="0"/>
              <a:t>ramework for </a:t>
            </a:r>
            <a:r>
              <a:rPr lang="en-US" sz="1600" b="1" dirty="0"/>
              <a:t>I</a:t>
            </a:r>
            <a:r>
              <a:rPr lang="en-US" sz="1600" dirty="0"/>
              <a:t>nference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77B3F0-39DE-3C6A-1E32-F22043DE0AA7}"/>
              </a:ext>
            </a:extLst>
          </p:cNvPr>
          <p:cNvSpPr txBox="1"/>
          <p:nvPr/>
        </p:nvSpPr>
        <p:spPr>
          <a:xfrm>
            <a:off x="7053947" y="3020225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trust-</a:t>
            </a:r>
            <a:r>
              <a:rPr lang="en-US" sz="1000" dirty="0" err="1"/>
              <a:t>kyrlov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46DD53-749A-2956-D063-4AB22B930078}"/>
              </a:ext>
            </a:extLst>
          </p:cNvPr>
          <p:cNvSpPr txBox="1"/>
          <p:nvPr/>
        </p:nvSpPr>
        <p:spPr>
          <a:xfrm>
            <a:off x="4805035" y="3074064"/>
            <a:ext cx="5581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RAdam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5D70BB-C889-AD27-EA5A-A19AEB29203A}"/>
              </a:ext>
            </a:extLst>
          </p:cNvPr>
          <p:cNvSpPr txBox="1"/>
          <p:nvPr/>
        </p:nvSpPr>
        <p:spPr>
          <a:xfrm>
            <a:off x="411269" y="2640578"/>
            <a:ext cx="2515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Electrical resistivity tomography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F8AAAFA-D657-6BEF-9786-4428FE8EAC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22"/>
          <a:stretch/>
        </p:blipFill>
        <p:spPr>
          <a:xfrm>
            <a:off x="3092491" y="1387697"/>
            <a:ext cx="2371844" cy="11429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D89187-5338-D339-E64B-3AFEEF2398F6}"/>
              </a:ext>
            </a:extLst>
          </p:cNvPr>
          <p:cNvSpPr txBox="1"/>
          <p:nvPr/>
        </p:nvSpPr>
        <p:spPr>
          <a:xfrm>
            <a:off x="4858735" y="1809025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dogleg</a:t>
            </a:r>
          </a:p>
        </p:txBody>
      </p:sp>
      <p:pic>
        <p:nvPicPr>
          <p:cNvPr id="5" name="Picture 4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150FC434-D2E0-C665-C13F-D08ABDAA9F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074" y="1954"/>
            <a:ext cx="559971" cy="55997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F46EAA8-C7E9-0493-3D20-4E9672DBF1E6}"/>
              </a:ext>
            </a:extLst>
          </p:cNvPr>
          <p:cNvSpPr txBox="1">
            <a:spLocks/>
          </p:cNvSpPr>
          <p:nvPr/>
        </p:nvSpPr>
        <p:spPr>
          <a:xfrm>
            <a:off x="3565295" y="4026607"/>
            <a:ext cx="5629502" cy="3449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and so is finding an inference method using </a:t>
            </a:r>
            <a:r>
              <a:rPr lang="en-US" sz="1600" dirty="0" err="1"/>
              <a:t>CoFI</a:t>
            </a:r>
            <a:r>
              <a:rPr lang="en-US" sz="1600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085F1A-1839-4BDD-05B4-A92C0D27BC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Momentum based optimizers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E9D4A-4255-9A9A-4DBC-F197C3DBD8BA}"/>
              </a:ext>
            </a:extLst>
          </p:cNvPr>
          <p:cNvSpPr txBox="1"/>
          <p:nvPr/>
        </p:nvSpPr>
        <p:spPr>
          <a:xfrm>
            <a:off x="525392" y="1246197"/>
            <a:ext cx="4262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Vanilla iterative non-linear optimizers </a:t>
            </a:r>
          </a:p>
          <a:p>
            <a:r>
              <a:rPr lang="en-US" dirty="0"/>
              <a:t>only consider the objective function at </a:t>
            </a:r>
          </a:p>
          <a:p>
            <a:r>
              <a:rPr lang="en-US" dirty="0"/>
              <a:t>the current location</a:t>
            </a:r>
          </a:p>
          <a:p>
            <a:endParaRPr lang="en-US" dirty="0"/>
          </a:p>
          <a:p>
            <a:r>
              <a:rPr lang="en-US" dirty="0"/>
              <a:t>Machine learning methods are frequently applied to noisy data</a:t>
            </a:r>
          </a:p>
          <a:p>
            <a:endParaRPr lang="en-US" dirty="0"/>
          </a:p>
          <a:p>
            <a:r>
              <a:rPr lang="en-AU" dirty="0"/>
              <a:t>Build inertia into the search direction to overcome local minima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2CBBA9-FAE4-87CF-5EDE-3950B77E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19" y="4039681"/>
            <a:ext cx="4390256" cy="3424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375606-C00A-D8DA-B913-944DEC9BC8F4}"/>
              </a:ext>
            </a:extLst>
          </p:cNvPr>
          <p:cNvSpPr txBox="1"/>
          <p:nvPr/>
        </p:nvSpPr>
        <p:spPr>
          <a:xfrm>
            <a:off x="467357" y="4432456"/>
            <a:ext cx="32357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pytorch.org</a:t>
            </a:r>
            <a:r>
              <a:rPr lang="en-US" sz="800" dirty="0"/>
              <a:t>/docs/stable/generated/</a:t>
            </a:r>
            <a:r>
              <a:rPr lang="en-US" sz="800" dirty="0" err="1"/>
              <a:t>torch.optim.RAdam.html</a:t>
            </a:r>
            <a:endParaRPr lang="en-US" sz="800" dirty="0"/>
          </a:p>
        </p:txBody>
      </p:sp>
      <p:pic>
        <p:nvPicPr>
          <p:cNvPr id="26" name="Picture 25" descr="A diagram of a model&#10;&#10;Description automatically generated">
            <a:extLst>
              <a:ext uri="{FF2B5EF4-FFF2-40B4-BE49-F238E27FC236}">
                <a16:creationId xmlns:a16="http://schemas.microsoft.com/office/drawing/2014/main" id="{1B4892B6-00BA-B06A-4F62-B48DE11AE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562" y="721372"/>
            <a:ext cx="2175627" cy="1189935"/>
          </a:xfrm>
          <a:prstGeom prst="rect">
            <a:avLst/>
          </a:prstGeom>
        </p:spPr>
      </p:pic>
      <p:pic>
        <p:nvPicPr>
          <p:cNvPr id="30" name="Picture 29" descr="A yellow and green triangle pattern&#10;&#10;Description automatically generated with medium confidence">
            <a:extLst>
              <a:ext uri="{FF2B5EF4-FFF2-40B4-BE49-F238E27FC236}">
                <a16:creationId xmlns:a16="http://schemas.microsoft.com/office/drawing/2014/main" id="{C65A84F9-9EA6-746B-A274-016AEDF46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71" y="3100775"/>
            <a:ext cx="2425115" cy="1189935"/>
          </a:xfrm>
          <a:prstGeom prst="rect">
            <a:avLst/>
          </a:prstGeom>
        </p:spPr>
      </p:pic>
      <p:pic>
        <p:nvPicPr>
          <p:cNvPr id="32" name="Picture 31" descr="A colorful triangle pattern with text&#10;&#10;Description automatically generated with medium confidence">
            <a:extLst>
              <a:ext uri="{FF2B5EF4-FFF2-40B4-BE49-F238E27FC236}">
                <a16:creationId xmlns:a16="http://schemas.microsoft.com/office/drawing/2014/main" id="{601E846A-A630-8D78-96DE-0B7EF6690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37" y="1911307"/>
            <a:ext cx="2343252" cy="11760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F0F3974-4851-EEB5-5EFF-C4E55C12D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909" y="1163241"/>
            <a:ext cx="815398" cy="2525299"/>
          </a:xfrm>
          <a:prstGeom prst="rect">
            <a:avLst/>
          </a:prstGeom>
        </p:spPr>
      </p:pic>
      <p:pic>
        <p:nvPicPr>
          <p:cNvPr id="37" name="Picture 36" descr="A colorful triangle pattern with text&#10;&#10;Description automatically generated with medium confidence">
            <a:extLst>
              <a:ext uri="{FF2B5EF4-FFF2-40B4-BE49-F238E27FC236}">
                <a16:creationId xmlns:a16="http://schemas.microsoft.com/office/drawing/2014/main" id="{54A6A9A2-2986-2526-152B-E52137E227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78"/>
          <a:stretch/>
        </p:blipFill>
        <p:spPr>
          <a:xfrm>
            <a:off x="5802810" y="716399"/>
            <a:ext cx="180949" cy="117606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FB413FB-F200-4A1A-DBCB-61D15C8A8A0B}"/>
              </a:ext>
            </a:extLst>
          </p:cNvPr>
          <p:cNvSpPr txBox="1"/>
          <p:nvPr/>
        </p:nvSpPr>
        <p:spPr>
          <a:xfrm>
            <a:off x="7452320" y="3309558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RAdam</a:t>
            </a:r>
            <a:endParaRPr 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034FDB-E0AE-1A17-F00D-B1E93E3832A2}"/>
              </a:ext>
            </a:extLst>
          </p:cNvPr>
          <p:cNvSpPr txBox="1"/>
          <p:nvPr/>
        </p:nvSpPr>
        <p:spPr>
          <a:xfrm>
            <a:off x="7164288" y="2119777"/>
            <a:ext cx="43798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trust-</a:t>
            </a:r>
            <a:r>
              <a:rPr lang="en-US" sz="1100" dirty="0" err="1"/>
              <a:t>kyrlov</a:t>
            </a:r>
            <a:endParaRPr lang="en-US" sz="1100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61BB72C-9AF7-6F3C-30D5-05BB521DBB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3</a:t>
            </a:fld>
            <a:r>
              <a:rPr lang="en-AU" dirty="0"/>
              <a:t> </a:t>
            </a:r>
          </a:p>
        </p:txBody>
      </p:sp>
      <p:pic>
        <p:nvPicPr>
          <p:cNvPr id="7" name="Picture 6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DD551172-56B0-0A9E-3BB6-F819B04D1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34" y="1"/>
            <a:ext cx="639366" cy="6393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A4A6D6-9DFF-9779-1302-84651C35DB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7999" y="3651308"/>
            <a:ext cx="643319" cy="249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BF68E-12EF-FCC1-6117-D10C77FBB1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7999" y="2477433"/>
            <a:ext cx="712688" cy="2952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EA0F20-320C-F15A-7C94-95EAB1A10C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097998" y="1236534"/>
            <a:ext cx="643320" cy="2114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3F1520-EE1E-35FF-E300-37440B37F64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070557" y="2194585"/>
            <a:ext cx="643320" cy="2114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9213E7-2A11-8EBA-30B2-7A0B02EF5FB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101577" y="3364102"/>
            <a:ext cx="643320" cy="211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E65DE-E797-C448-5280-221C0737D0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18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B81F45-B7C9-6CB6-9B42-4C518158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menu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B2B6C676-0FF3-98CA-0F40-CEF5AB6DEA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8145434"/>
              </p:ext>
            </p:extLst>
          </p:nvPr>
        </p:nvGraphicFramePr>
        <p:xfrm>
          <a:off x="971600" y="1313582"/>
          <a:ext cx="6912768" cy="264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399">
                  <a:extLst>
                    <a:ext uri="{9D8B030D-6E8A-4147-A177-3AD203B41FA5}">
                      <a16:colId xmlns:a16="http://schemas.microsoft.com/office/drawing/2014/main" val="3675698993"/>
                    </a:ext>
                  </a:extLst>
                </a:gridCol>
                <a:gridCol w="5503369">
                  <a:extLst>
                    <a:ext uri="{9D8B030D-6E8A-4147-A177-3AD203B41FA5}">
                      <a16:colId xmlns:a16="http://schemas.microsoft.com/office/drawing/2014/main" val="3311349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2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0830-0840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Welcome and setup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939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0840-0910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</a:t>
                      </a:r>
                      <a:r>
                        <a:rPr lang="en-US" dirty="0" err="1"/>
                        <a:t>CoFO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54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0910-1000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Interactive session: Linear </a:t>
                      </a:r>
                      <a:r>
                        <a:rPr lang="en-US" dirty="0" err="1"/>
                        <a:t>regeression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0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1000-1030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</a:rPr>
                        <a:t>Morning Refreshments and Trade Exhibition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21613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1030-1130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</a:rPr>
                        <a:t>Inverting for a thin plate target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2813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1130-1200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</a:rPr>
                        <a:t>Questions and Answers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9589560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0B72D99D-04C2-6BB8-8556-F63CC4A4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83D0F220-1275-ECDA-D04E-47D49CFFA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4</a:t>
            </a:fld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5910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2F9D5-4DD4-4C14-CA23-C69AE8BC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A5A54-6307-CD92-7A45-DA892A10A40C}"/>
              </a:ext>
            </a:extLst>
          </p:cNvPr>
          <p:cNvSpPr txBox="1"/>
          <p:nvPr/>
        </p:nvSpPr>
        <p:spPr>
          <a:xfrm>
            <a:off x="251520" y="988516"/>
            <a:ext cx="42581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hope you will take home today:</a:t>
            </a:r>
          </a:p>
          <a:p>
            <a:endParaRPr lang="en-US" dirty="0"/>
          </a:p>
          <a:p>
            <a:pPr lvl="1"/>
            <a:r>
              <a:rPr lang="en-US" dirty="0"/>
              <a:t>An understanding what </a:t>
            </a:r>
            <a:r>
              <a:rPr lang="en-US" dirty="0" err="1"/>
              <a:t>CoFI</a:t>
            </a:r>
            <a:r>
              <a:rPr lang="en-US" dirty="0"/>
              <a:t> can do and can’t do.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familiarity with the design and philosophy of </a:t>
            </a:r>
            <a:r>
              <a:rPr lang="en-US" dirty="0" err="1"/>
              <a:t>CoFI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AU" b="0" i="0" dirty="0">
                <a:solidFill>
                  <a:srgbClr val="1F1F1F"/>
                </a:solidFill>
                <a:effectLst/>
                <a:latin typeface="Google Sans"/>
              </a:rPr>
              <a:t>Cognizance of the avenues to engage with </a:t>
            </a:r>
            <a:r>
              <a:rPr lang="en-AU" b="0" i="0" dirty="0" err="1">
                <a:solidFill>
                  <a:srgbClr val="1F1F1F"/>
                </a:solidFill>
                <a:effectLst/>
                <a:latin typeface="Google Sans"/>
              </a:rPr>
              <a:t>CoFI</a:t>
            </a:r>
            <a:r>
              <a:rPr lang="en-AU" b="0" i="0" dirty="0">
                <a:solidFill>
                  <a:srgbClr val="1F1F1F"/>
                </a:solidFill>
                <a:effectLst/>
                <a:latin typeface="Google Sans"/>
              </a:rPr>
              <a:t> and </a:t>
            </a:r>
            <a:r>
              <a:rPr lang="en-AU" b="0" i="0" dirty="0" err="1">
                <a:solidFill>
                  <a:srgbClr val="1F1F1F"/>
                </a:solidFill>
                <a:effectLst/>
                <a:latin typeface="Google Sans"/>
              </a:rPr>
              <a:t>InLab</a:t>
            </a:r>
            <a:endParaRPr lang="en-US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4C2B7-4CFB-1096-C108-C1BB41634C87}"/>
              </a:ext>
            </a:extLst>
          </p:cNvPr>
          <p:cNvSpPr txBox="1"/>
          <p:nvPr/>
        </p:nvSpPr>
        <p:spPr>
          <a:xfrm>
            <a:off x="4634351" y="988516"/>
            <a:ext cx="42581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What we hope to take away today:</a:t>
            </a:r>
          </a:p>
          <a:p>
            <a:pPr lvl="1"/>
            <a:endParaRPr lang="en-AU" dirty="0">
              <a:latin typeface="+mj-lt"/>
            </a:endParaRPr>
          </a:p>
          <a:p>
            <a:pPr lvl="1"/>
            <a:r>
              <a:rPr lang="en-AU" dirty="0">
                <a:latin typeface="+mj-lt"/>
              </a:rPr>
              <a:t>P</a:t>
            </a:r>
            <a:r>
              <a:rPr lang="en-AU" dirty="0">
                <a:effectLst/>
                <a:latin typeface="+mj-lt"/>
              </a:rPr>
              <a:t>riorities: Expanding the methods; the examples, building a community, other? </a:t>
            </a:r>
          </a:p>
          <a:p>
            <a:pPr lvl="1"/>
            <a:endParaRPr lang="en-AU" dirty="0">
              <a:effectLst/>
              <a:latin typeface="+mj-lt"/>
            </a:endParaRPr>
          </a:p>
          <a:p>
            <a:pPr lvl="1"/>
            <a:r>
              <a:rPr lang="en-AU" dirty="0">
                <a:effectLst/>
                <a:latin typeface="+mj-lt"/>
              </a:rPr>
              <a:t>Wish lists: scalability; real data problems; automatic differentiation… 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553FA-8B10-98CB-81C2-2E8144A3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96269EC3-06DD-EAED-D60D-55FBA8D644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5</a:t>
            </a:fld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7361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DC5E-E905-1FB8-7A87-EF0AA337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FFA36-C1C6-F943-D27C-BBE35286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CoFI</a:t>
            </a:r>
            <a:r>
              <a:rPr lang="en-US" dirty="0"/>
              <a:t> – A </a:t>
            </a:r>
            <a:r>
              <a:rPr lang="en-US" b="1" dirty="0"/>
              <a:t>Co</a:t>
            </a:r>
            <a:r>
              <a:rPr lang="en-US" dirty="0"/>
              <a:t>mmon </a:t>
            </a:r>
            <a:r>
              <a:rPr lang="en-US" b="1" dirty="0"/>
              <a:t>F</a:t>
            </a:r>
            <a:r>
              <a:rPr lang="en-US" dirty="0"/>
              <a:t>ramework for </a:t>
            </a:r>
            <a:r>
              <a:rPr lang="en-US" b="1" dirty="0"/>
              <a:t>I</a:t>
            </a:r>
            <a:r>
              <a:rPr lang="en-US" dirty="0"/>
              <a:t>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74C33-9934-9A55-499C-F1A83E580DDA}"/>
              </a:ext>
            </a:extLst>
          </p:cNvPr>
          <p:cNvSpPr txBox="1"/>
          <p:nvPr/>
        </p:nvSpPr>
        <p:spPr>
          <a:xfrm>
            <a:off x="404258" y="1134603"/>
            <a:ext cx="531987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4B87"/>
                </a:solidFill>
              </a:rPr>
              <a:t>The application domain expert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What inference methods are suited to my data?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Where can I get access to them? What is required to make them talk to my forward problem/data?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How much work is that for me?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BF2AC-62AE-461E-0950-5B4F3AADBCD1}"/>
              </a:ext>
            </a:extLst>
          </p:cNvPr>
          <p:cNvSpPr txBox="1"/>
          <p:nvPr/>
        </p:nvSpPr>
        <p:spPr>
          <a:xfrm>
            <a:off x="397051" y="3622925"/>
            <a:ext cx="67687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277"/>
                </a:solidFill>
              </a:rPr>
              <a:t>The inference specialist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What other problems can my inference method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Where can I get access to them?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How much work is that for me?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E1968-501F-DA7E-EDAB-1FA9A6425C7C}"/>
              </a:ext>
            </a:extLst>
          </p:cNvPr>
          <p:cNvSpPr txBox="1"/>
          <p:nvPr/>
        </p:nvSpPr>
        <p:spPr>
          <a:xfrm>
            <a:off x="397051" y="2377331"/>
            <a:ext cx="56151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6D1E77"/>
                </a:solidFill>
              </a:rPr>
              <a:t>The research manager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can my  staff learn about state-of-the-art inference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do we access the expertise?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Can we keep our design options open?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long will it take?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0C0FBB-7334-E88E-7C07-95F7BBFF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839" y="1635646"/>
            <a:ext cx="2812876" cy="2373364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37F84F1-CAE0-1B20-8AB8-69C8AED16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715" y="96"/>
            <a:ext cx="540000" cy="540000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D0F6D15-1BAD-A061-380F-045FA2638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6</a:t>
            </a:fld>
            <a:r>
              <a:rPr lang="en-AU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E3B72-FEBA-034F-C292-A99EAE75E4C2}"/>
              </a:ext>
            </a:extLst>
          </p:cNvPr>
          <p:cNvSpPr txBox="1"/>
          <p:nvPr/>
        </p:nvSpPr>
        <p:spPr>
          <a:xfrm>
            <a:off x="6757882" y="4094995"/>
            <a:ext cx="1328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www.inlab.au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7AFD2-3BEA-21E7-FF42-8B65244FA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7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14130E-C63E-7707-0964-A467F7FAF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9886" b="7681"/>
          <a:stretch/>
        </p:blipFill>
        <p:spPr>
          <a:xfrm>
            <a:off x="1077846" y="1225595"/>
            <a:ext cx="2534906" cy="25349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7204F0-B60C-CE3E-1DC1-83CCD5A0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 to inversion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2FCE5-15F6-07B1-EBB6-4B723ABA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418" y="975997"/>
            <a:ext cx="3225421" cy="3116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1DEA03-8F81-26BF-4F0A-771BC913254E}"/>
              </a:ext>
            </a:extLst>
          </p:cNvPr>
          <p:cNvSpPr txBox="1"/>
          <p:nvPr/>
        </p:nvSpPr>
        <p:spPr>
          <a:xfrm>
            <a:off x="5212820" y="3399845"/>
            <a:ext cx="4599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effectLst/>
                <a:latin typeface="Helvetica Neue" panose="02000503000000020004" pitchFamily="2" charset="0"/>
              </a:rPr>
              <a:t>Parameter space samples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1E50D1-55BD-775F-D439-B7B47FB19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59" y="4216890"/>
            <a:ext cx="2983880" cy="522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BB5CE-8B3A-1E9E-09E7-A76DE7DB6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370" y="4191091"/>
            <a:ext cx="2808312" cy="418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6DFEC7-18D8-738C-8C1A-186038BF6D7F}"/>
              </a:ext>
            </a:extLst>
          </p:cNvPr>
          <p:cNvSpPr txBox="1"/>
          <p:nvPr/>
        </p:nvSpPr>
        <p:spPr>
          <a:xfrm>
            <a:off x="4874714" y="3847558"/>
            <a:ext cx="20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a target pdf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97D5D6-CDBA-7F6D-4E72-D9654AFC51FB}"/>
              </a:ext>
            </a:extLst>
          </p:cNvPr>
          <p:cNvSpPr txBox="1"/>
          <p:nvPr/>
        </p:nvSpPr>
        <p:spPr>
          <a:xfrm>
            <a:off x="734345" y="3872903"/>
            <a:ext cx="322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Optimisation</a:t>
            </a:r>
            <a:r>
              <a:rPr lang="en-US" dirty="0"/>
              <a:t> of a misfit function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5AF48-D897-EE60-65C0-A9E4DAF6CAC3}"/>
              </a:ext>
            </a:extLst>
          </p:cNvPr>
          <p:cNvSpPr txBox="1"/>
          <p:nvPr/>
        </p:nvSpPr>
        <p:spPr>
          <a:xfrm>
            <a:off x="1117187" y="856263"/>
            <a:ext cx="221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estimation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7E3B56-92EA-EF0F-809A-42259C07EF07}"/>
              </a:ext>
            </a:extLst>
          </p:cNvPr>
          <p:cNvSpPr txBox="1"/>
          <p:nvPr/>
        </p:nvSpPr>
        <p:spPr>
          <a:xfrm>
            <a:off x="4572000" y="828470"/>
            <a:ext cx="189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Ensemble method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C9E8A2-92A8-360B-E6C2-527247882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ABF0DA7-211B-0231-9682-AC31D625A8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7</a:t>
            </a:fld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664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31130-B04C-7FB2-3A6F-FB7B6227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31BB15-C5D3-7922-E873-21CF98059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tree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7CBC4-FC3C-A36D-2A50-286FF5F1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87574"/>
            <a:ext cx="7905669" cy="2099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0B4E7E-0FA5-740A-13BE-EB709E4DBF7D}"/>
              </a:ext>
            </a:extLst>
          </p:cNvPr>
          <p:cNvSpPr txBox="1"/>
          <p:nvPr/>
        </p:nvSpPr>
        <p:spPr>
          <a:xfrm>
            <a:off x="395536" y="350785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on existing and emerging software packages</a:t>
            </a:r>
          </a:p>
          <a:p>
            <a:r>
              <a:rPr lang="en-US" b="1" dirty="0"/>
              <a:t>Example driven </a:t>
            </a:r>
            <a:r>
              <a:rPr lang="en-US" dirty="0"/>
              <a:t>– we only add a method if there is an example that needs it</a:t>
            </a:r>
          </a:p>
          <a:p>
            <a:r>
              <a:rPr lang="en-US" dirty="0"/>
              <a:t>Findable, accessible, interoperable and reusable software</a:t>
            </a:r>
          </a:p>
        </p:txBody>
      </p:sp>
      <p:pic>
        <p:nvPicPr>
          <p:cNvPr id="12" name="Picture 1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C10D650-BB27-5809-25DC-0AE59A997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12" y="3799"/>
            <a:ext cx="540000" cy="54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BDE6E6-13B9-8776-4AC3-E6A183D2A19A}"/>
              </a:ext>
            </a:extLst>
          </p:cNvPr>
          <p:cNvSpPr txBox="1"/>
          <p:nvPr/>
        </p:nvSpPr>
        <p:spPr>
          <a:xfrm>
            <a:off x="7164288" y="3147814"/>
            <a:ext cx="18722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www.inlab.au</a:t>
            </a:r>
            <a:r>
              <a:rPr lang="en-US" sz="1100" dirty="0"/>
              <a:t>/</a:t>
            </a:r>
            <a:r>
              <a:rPr lang="en-US" sz="1100" dirty="0" err="1"/>
              <a:t>inlab</a:t>
            </a:r>
            <a:r>
              <a:rPr lang="en-US" sz="1100" dirty="0"/>
              <a:t>-explorer </a:t>
            </a:r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8E622B4F-6F44-9847-1337-DCD1DEE81B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8</a:t>
            </a:fld>
            <a:r>
              <a:rPr lang="en-AU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1AB07-472A-A181-9A8A-C58F1AC9CD79}"/>
              </a:ext>
            </a:extLst>
          </p:cNvPr>
          <p:cNvSpPr txBox="1"/>
          <p:nvPr/>
        </p:nvSpPr>
        <p:spPr>
          <a:xfrm>
            <a:off x="5436096" y="555526"/>
            <a:ext cx="4675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400" b="1" i="0" dirty="0">
                <a:solidFill>
                  <a:srgbClr val="222832"/>
                </a:solidFill>
                <a:effectLst/>
                <a:latin typeface="-apple-system"/>
              </a:rPr>
              <a:t>A good example is the best sermon</a:t>
            </a:r>
          </a:p>
          <a:p>
            <a:pPr algn="l"/>
            <a:r>
              <a:rPr lang="en-AU" sz="1400" b="0" i="0" dirty="0">
                <a:solidFill>
                  <a:srgbClr val="222832"/>
                </a:solidFill>
                <a:effectLst/>
                <a:latin typeface="-apple-system"/>
              </a:rPr>
              <a:t>                              – Benjamin Franklin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A08C82-1A8B-6A69-0F17-9C84CE259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60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C811D-420F-7B31-B39C-BE572E037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C2A1F25-6329-125D-713B-FC6830395D12}"/>
              </a:ext>
            </a:extLst>
          </p:cNvPr>
          <p:cNvSpPr txBox="1"/>
          <p:nvPr/>
        </p:nvSpPr>
        <p:spPr>
          <a:xfrm>
            <a:off x="1314721" y="3583456"/>
            <a:ext cx="3041255" cy="9051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E564C2-652F-C812-3E10-034387E8D252}"/>
              </a:ext>
            </a:extLst>
          </p:cNvPr>
          <p:cNvSpPr txBox="1"/>
          <p:nvPr/>
        </p:nvSpPr>
        <p:spPr>
          <a:xfrm>
            <a:off x="3169651" y="1829792"/>
            <a:ext cx="2640949" cy="9051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3D898F-90C1-3BD4-B375-8D72098AAC3D}"/>
              </a:ext>
            </a:extLst>
          </p:cNvPr>
          <p:cNvSpPr txBox="1"/>
          <p:nvPr/>
        </p:nvSpPr>
        <p:spPr>
          <a:xfrm>
            <a:off x="179512" y="1053055"/>
            <a:ext cx="2880320" cy="1160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A43A97-DB9D-B53B-EDE2-9F6C95AE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Capturing an inverse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B9574-4E87-8313-47E2-DF2E31BDEE65}"/>
              </a:ext>
            </a:extLst>
          </p:cNvPr>
          <p:cNvSpPr txBox="1"/>
          <p:nvPr/>
        </p:nvSpPr>
        <p:spPr>
          <a:xfrm>
            <a:off x="5895478" y="853912"/>
            <a:ext cx="3123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inverse method needs to only access a subset of features of a forward problem</a:t>
            </a:r>
          </a:p>
          <a:p>
            <a:endParaRPr lang="en-US" dirty="0"/>
          </a:p>
          <a:p>
            <a:r>
              <a:rPr lang="en-US" dirty="0"/>
              <a:t>Capturing a rich set of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A7B0A-DC1A-5FEA-F135-4A4330D34190}"/>
              </a:ext>
            </a:extLst>
          </p:cNvPr>
          <p:cNvSpPr txBox="1"/>
          <p:nvPr/>
        </p:nvSpPr>
        <p:spPr>
          <a:xfrm>
            <a:off x="1403648" y="3925935"/>
            <a:ext cx="2880320" cy="430887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  <a:effectLst/>
              </a:rPr>
              <a:t>inv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Inversion(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inv_problem</a:t>
            </a:r>
            <a:r>
              <a:rPr lang="en-AU" sz="1100" dirty="0">
                <a:solidFill>
                  <a:schemeClr val="bg1"/>
                </a:solidFill>
                <a:effectLst/>
              </a:rPr>
              <a:t>,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inv_options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>
                <a:solidFill>
                  <a:schemeClr val="bg1"/>
                </a:solidFill>
                <a:effectLst/>
              </a:rPr>
              <a:t>result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inv.run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78816A-22C3-94F4-6F6C-9D6BA58ED4B9}"/>
              </a:ext>
            </a:extLst>
          </p:cNvPr>
          <p:cNvSpPr txBox="1"/>
          <p:nvPr/>
        </p:nvSpPr>
        <p:spPr>
          <a:xfrm>
            <a:off x="265002" y="1389007"/>
            <a:ext cx="2685622" cy="769441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BaseProblem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inv_problem.set_objective</a:t>
            </a:r>
            <a:r>
              <a:rPr lang="en-AU" sz="1100" dirty="0">
                <a:solidFill>
                  <a:schemeClr val="bg1"/>
                </a:solidFill>
                <a:effectLst/>
              </a:rPr>
              <a:t>( 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inv_problem.set_jacobian</a:t>
            </a:r>
            <a:r>
              <a:rPr lang="en-AU" sz="1100" dirty="0">
                <a:solidFill>
                  <a:schemeClr val="bg1"/>
                </a:solidFill>
                <a:effectLst/>
              </a:rPr>
              <a:t>(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inv_problem.set_initial_model</a:t>
            </a:r>
            <a:r>
              <a:rPr lang="en-AU" sz="1100" dirty="0">
                <a:solidFill>
                  <a:schemeClr val="bg1"/>
                </a:solidFill>
                <a:effectLst/>
              </a:rPr>
              <a:t>(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CBAA41-E2E4-31C5-8FF2-26B876473B8E}"/>
              </a:ext>
            </a:extLst>
          </p:cNvPr>
          <p:cNvSpPr txBox="1"/>
          <p:nvPr/>
        </p:nvSpPr>
        <p:spPr>
          <a:xfrm>
            <a:off x="3252592" y="2223989"/>
            <a:ext cx="2492134" cy="430887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inv_options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InversionOptions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inv_options.set_tool</a:t>
            </a:r>
            <a:r>
              <a:rPr lang="en-AU" sz="1100" dirty="0">
                <a:solidFill>
                  <a:schemeClr val="bg1"/>
                </a:solidFill>
                <a:effectLst/>
              </a:rPr>
              <a:t>("</a:t>
            </a:r>
            <a:r>
              <a:rPr lang="en-AU" sz="1100" dirty="0" err="1">
                <a:solidFill>
                  <a:srgbClr val="FF0000"/>
                </a:solidFill>
                <a:effectLst/>
              </a:rPr>
              <a:t>scipy.linalg.lstsq</a:t>
            </a:r>
            <a:r>
              <a:rPr lang="en-AU" sz="1100" dirty="0">
                <a:solidFill>
                  <a:schemeClr val="bg1"/>
                </a:solidFill>
                <a:effectLst/>
              </a:rPr>
              <a:t>")</a:t>
            </a:r>
            <a:endParaRPr lang="en-AU" sz="1100" dirty="0">
              <a:solidFill>
                <a:schemeClr val="bg1"/>
              </a:solidFill>
            </a:endParaRPr>
          </a:p>
        </p:txBody>
      </p:sp>
      <p:pic>
        <p:nvPicPr>
          <p:cNvPr id="17" name="Picture 1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42ED082-80E2-A8FC-FE31-71707287F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12" y="3799"/>
            <a:ext cx="540000" cy="54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9F5A56-0CF8-895A-4B8A-5685B0520163}"/>
              </a:ext>
            </a:extLst>
          </p:cNvPr>
          <p:cNvCxnSpPr>
            <a:cxnSpLocks/>
          </p:cNvCxnSpPr>
          <p:nvPr/>
        </p:nvCxnSpPr>
        <p:spPr>
          <a:xfrm>
            <a:off x="1547664" y="2230638"/>
            <a:ext cx="936104" cy="134869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1EF57E-39AA-114C-E9C8-F7C956237335}"/>
              </a:ext>
            </a:extLst>
          </p:cNvPr>
          <p:cNvCxnSpPr>
            <a:cxnSpLocks/>
          </p:cNvCxnSpPr>
          <p:nvPr/>
        </p:nvCxnSpPr>
        <p:spPr>
          <a:xfrm flipH="1">
            <a:off x="3314819" y="2760748"/>
            <a:ext cx="924831" cy="8185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6A103AA-37D4-F75C-25B2-D233D945F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9</a:t>
            </a:fld>
            <a:r>
              <a:rPr lang="en-AU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9AF45A-4075-E14D-92A7-C2C561737C10}"/>
              </a:ext>
            </a:extLst>
          </p:cNvPr>
          <p:cNvSpPr txBox="1"/>
          <p:nvPr/>
        </p:nvSpPr>
        <p:spPr>
          <a:xfrm>
            <a:off x="755576" y="1079590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Base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3F5A95-D808-83B4-6345-99A684802C9F}"/>
              </a:ext>
            </a:extLst>
          </p:cNvPr>
          <p:cNvSpPr txBox="1"/>
          <p:nvPr/>
        </p:nvSpPr>
        <p:spPr>
          <a:xfrm>
            <a:off x="3565295" y="1861306"/>
            <a:ext cx="186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Inversion Options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9169C-723C-C8CC-D48A-F9D2A2F7ACCC}"/>
              </a:ext>
            </a:extLst>
          </p:cNvPr>
          <p:cNvSpPr txBox="1"/>
          <p:nvPr/>
        </p:nvSpPr>
        <p:spPr>
          <a:xfrm>
            <a:off x="2322733" y="3553567"/>
            <a:ext cx="106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Inversion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54A698-EF93-0776-B5DD-7CD48E698D79}"/>
              </a:ext>
            </a:extLst>
          </p:cNvPr>
          <p:cNvSpPr txBox="1"/>
          <p:nvPr/>
        </p:nvSpPr>
        <p:spPr>
          <a:xfrm>
            <a:off x="698807" y="2501246"/>
            <a:ext cx="1000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Jacobian</a:t>
            </a:r>
          </a:p>
          <a:p>
            <a:r>
              <a:rPr lang="en-US" sz="1100" dirty="0"/>
              <a:t>Residuals</a:t>
            </a:r>
          </a:p>
          <a:p>
            <a:r>
              <a:rPr lang="en-US" sz="1100" dirty="0"/>
              <a:t>Log Likelihood</a:t>
            </a:r>
          </a:p>
          <a:p>
            <a:r>
              <a:rPr lang="en-US" sz="1100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EE85F-99B6-1F4B-5CC7-CF232F3D01F5}"/>
              </a:ext>
            </a:extLst>
          </p:cNvPr>
          <p:cNvSpPr txBox="1"/>
          <p:nvPr/>
        </p:nvSpPr>
        <p:spPr>
          <a:xfrm>
            <a:off x="4282750" y="2792698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Proposal Strategy</a:t>
            </a:r>
          </a:p>
          <a:p>
            <a:r>
              <a:rPr lang="en-US" sz="1100" dirty="0"/>
              <a:t>Convergence Criteria</a:t>
            </a:r>
          </a:p>
          <a:p>
            <a:r>
              <a:rPr lang="en-US" sz="1100" dirty="0"/>
              <a:t>Number of iterations</a:t>
            </a:r>
          </a:p>
          <a:p>
            <a:r>
              <a:rPr lang="en-US" sz="1100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51642C-75D2-B98B-4E8C-88DF7F6F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31142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4E4DF566-B70F-4928-80E7-694B9E9A2FBD}"/>
    </a:ext>
  </a:extLst>
</a:theme>
</file>

<file path=ppt/theme/theme2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398C969-54DD-46EF-89D3-EBAEE5270F10}"/>
    </a:ext>
  </a:extLst>
</a:theme>
</file>

<file path=ppt/theme/theme3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83853432-11B4-49DC-8E1B-8FA6CFB2F4E0}"/>
    </a:ext>
  </a:extLst>
</a:theme>
</file>

<file path=ppt/theme/theme4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2E87599-44C4-42C3-BED7-5FF59534C5EF}"/>
    </a:ext>
  </a:extLst>
</a:theme>
</file>

<file path=ppt/theme/theme5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1D630F70-31C1-47EA-9A5C-0993FCC783EC}"/>
    </a:ext>
  </a:extLst>
</a:theme>
</file>

<file path=ppt/theme/theme6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5D5CE2B9-9AB1-444B-84B0-F100492FB77D}"/>
    </a:ext>
  </a:extLst>
</a:theme>
</file>

<file path=ppt/theme/theme7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28CA8483-C027-4DC1-BB4B-A94F6F059FF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986</TotalTime>
  <Words>565</Words>
  <Application>Microsoft Macintosh PowerPoint</Application>
  <PresentationFormat>On-screen Show (16:9)</PresentationFormat>
  <Paragraphs>116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-apple-system</vt:lpstr>
      <vt:lpstr>Arial</vt:lpstr>
      <vt:lpstr>Calibri</vt:lpstr>
      <vt:lpstr>Google Sans</vt:lpstr>
      <vt:lpstr>Helvetica Neue</vt:lpstr>
      <vt:lpstr>Linux Libertine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Using CoFI to experiment with geophysical inversion</vt:lpstr>
      <vt:lpstr>Mineral exploration is about possibilities</vt:lpstr>
      <vt:lpstr>Momentum based optimizers</vt:lpstr>
      <vt:lpstr>On the menu</vt:lpstr>
      <vt:lpstr>Take home messages…</vt:lpstr>
      <vt:lpstr>CoFI – A Common Framework for Inference</vt:lpstr>
      <vt:lpstr>Two approaches to inversion</vt:lpstr>
      <vt:lpstr>Method tree</vt:lpstr>
      <vt:lpstr>Capturing an inverse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Hauser, Juerg (Mineral Resources, Black Mountain)</dc:creator>
  <cp:lastModifiedBy>Hauser, Juerg (Mineral Resources, Black Mountain)</cp:lastModifiedBy>
  <cp:revision>105</cp:revision>
  <cp:lastPrinted>2024-02-06T05:29:14Z</cp:lastPrinted>
  <dcterms:created xsi:type="dcterms:W3CDTF">2024-01-02T22:42:33Z</dcterms:created>
  <dcterms:modified xsi:type="dcterms:W3CDTF">2024-09-18T09:25:54Z</dcterms:modified>
</cp:coreProperties>
</file>